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333" y="-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1348-7BFB-4575-B4C2-A9033FF2CFB3}" type="datetimeFigureOut">
              <a:rPr lang="en-US" smtClean="0"/>
              <a:t>9/6/2014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ECB7-D9E6-40A9-80C5-D51A7D307E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1348-7BFB-4575-B4C2-A9033FF2CFB3}" type="datetimeFigureOut">
              <a:rPr lang="en-US" smtClean="0"/>
              <a:t>9/6/2014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ECB7-D9E6-40A9-80C5-D51A7D307E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1348-7BFB-4575-B4C2-A9033FF2CFB3}" type="datetimeFigureOut">
              <a:rPr lang="en-US" smtClean="0"/>
              <a:t>9/6/2014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ECB7-D9E6-40A9-80C5-D51A7D307E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1348-7BFB-4575-B4C2-A9033FF2CFB3}" type="datetimeFigureOut">
              <a:rPr lang="en-US" smtClean="0"/>
              <a:t>9/6/2014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ECB7-D9E6-40A9-80C5-D51A7D307E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1348-7BFB-4575-B4C2-A9033FF2CFB3}" type="datetimeFigureOut">
              <a:rPr lang="en-US" smtClean="0"/>
              <a:t>9/6/2014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ECB7-D9E6-40A9-80C5-D51A7D307E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1348-7BFB-4575-B4C2-A9033FF2CFB3}" type="datetimeFigureOut">
              <a:rPr lang="en-US" smtClean="0"/>
              <a:t>9/6/2014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ECB7-D9E6-40A9-80C5-D51A7D307E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1348-7BFB-4575-B4C2-A9033FF2CFB3}" type="datetimeFigureOut">
              <a:rPr lang="en-US" smtClean="0"/>
              <a:t>9/6/2014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ECB7-D9E6-40A9-80C5-D51A7D307E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1348-7BFB-4575-B4C2-A9033FF2CFB3}" type="datetimeFigureOut">
              <a:rPr lang="en-US" smtClean="0"/>
              <a:t>9/6/2014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ECB7-D9E6-40A9-80C5-D51A7D307E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1348-7BFB-4575-B4C2-A9033FF2CFB3}" type="datetimeFigureOut">
              <a:rPr lang="en-US" smtClean="0"/>
              <a:t>9/6/2014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ECB7-D9E6-40A9-80C5-D51A7D307E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1348-7BFB-4575-B4C2-A9033FF2CFB3}" type="datetimeFigureOut">
              <a:rPr lang="en-US" smtClean="0"/>
              <a:t>9/6/2014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ECB7-D9E6-40A9-80C5-D51A7D307E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1348-7BFB-4575-B4C2-A9033FF2CFB3}" type="datetimeFigureOut">
              <a:rPr lang="en-US" smtClean="0"/>
              <a:t>9/6/2014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ECB7-D9E6-40A9-80C5-D51A7D307E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1348-7BFB-4575-B4C2-A9033FF2CFB3}" type="datetimeFigureOut">
              <a:rPr lang="en-US" smtClean="0"/>
              <a:t>9/6/2014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5ECB7-D9E6-40A9-80C5-D51A7D307EC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en-CA" smtClean="0">
                <a:latin typeface="Berlin Sans FB" pitchFamily="34" charset="0"/>
              </a:rPr>
              <a:t>How Much Did Ms. Teschow Spend on Math Folders at </a:t>
            </a:r>
            <a:r>
              <a:rPr lang="en-CA" i="1" smtClean="0">
                <a:latin typeface="Berlin Sans FB" pitchFamily="34" charset="0"/>
              </a:rPr>
              <a:t>Staples</a:t>
            </a:r>
            <a:r>
              <a:rPr lang="en-CA" smtClean="0">
                <a:latin typeface="Berlin Sans FB" pitchFamily="34" charset="0"/>
              </a:rPr>
              <a:t>?</a:t>
            </a:r>
            <a:endParaRPr lang="en-CA" dirty="0">
              <a:latin typeface="Berlin Sans FB" pitchFamily="34" charset="0"/>
            </a:endParaRPr>
          </a:p>
        </p:txBody>
      </p:sp>
      <p:pic>
        <p:nvPicPr>
          <p:cNvPr id="9" name="Content Placeholder 8" descr="photo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357430"/>
            <a:ext cx="4834475" cy="362585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Person D…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Chart paper</a:t>
            </a:r>
          </a:p>
          <a:p>
            <a:r>
              <a:rPr lang="en-CA" dirty="0" smtClean="0"/>
              <a:t>Markers</a:t>
            </a:r>
          </a:p>
          <a:p>
            <a:endParaRPr lang="en-CA" dirty="0"/>
          </a:p>
          <a:p>
            <a:pPr>
              <a:buNone/>
            </a:pPr>
            <a:r>
              <a:rPr lang="en-CA" dirty="0" smtClean="0"/>
              <a:t>Then Person A, please fold the paper into fourths for your group.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1: </a:t>
            </a:r>
            <a:br>
              <a:rPr lang="en-CA" dirty="0" smtClean="0"/>
            </a:br>
            <a:r>
              <a:rPr lang="en-CA" dirty="0" smtClean="0"/>
              <a:t>Understand the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3306" y="4000504"/>
            <a:ext cx="5111750" cy="248284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Ms. Teschow went to Staples to buy some math folders for her students at </a:t>
            </a:r>
            <a:r>
              <a:rPr lang="en-CA" dirty="0" err="1" smtClean="0"/>
              <a:t>Tomken</a:t>
            </a:r>
            <a:r>
              <a:rPr lang="en-CA" dirty="0" smtClean="0"/>
              <a:t> Road.  How much money did she spend?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2422528"/>
          </a:xfrm>
        </p:spPr>
        <p:txBody>
          <a:bodyPr/>
          <a:lstStyle/>
          <a:p>
            <a:pPr lvl="0">
              <a:buSzPct val="86000"/>
              <a:buFont typeface="Wingdings" pitchFamily="2" charset="2"/>
              <a:buChar char="Ø"/>
            </a:pPr>
            <a:r>
              <a:rPr lang="en-CA" sz="2000" dirty="0" smtClean="0"/>
              <a:t> State </a:t>
            </a:r>
            <a:r>
              <a:rPr lang="en-CA" sz="2000" dirty="0"/>
              <a:t>the problem in </a:t>
            </a: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2000" dirty="0" smtClean="0"/>
              <a:t>    your </a:t>
            </a:r>
            <a:r>
              <a:rPr lang="en-CA" sz="2000" dirty="0"/>
              <a:t>own </a:t>
            </a:r>
            <a:r>
              <a:rPr lang="en-CA" sz="2000" dirty="0" smtClean="0"/>
              <a:t>words</a:t>
            </a:r>
            <a:endParaRPr lang="en-CA" sz="2000" dirty="0"/>
          </a:p>
          <a:p>
            <a:pPr lvl="0">
              <a:buSzPct val="86000"/>
              <a:buFont typeface="Wingdings" pitchFamily="2" charset="2"/>
              <a:buChar char="Ø"/>
            </a:pPr>
            <a:r>
              <a:rPr lang="en-CA" sz="2000" dirty="0" smtClean="0"/>
              <a:t> What </a:t>
            </a:r>
            <a:r>
              <a:rPr lang="en-CA" sz="2000" dirty="0"/>
              <a:t>are you being </a:t>
            </a: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2000" dirty="0" smtClean="0"/>
              <a:t>    asked </a:t>
            </a:r>
            <a:r>
              <a:rPr lang="en-CA" sz="2000" dirty="0"/>
              <a:t>to find out? What </a:t>
            </a: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2000" dirty="0" smtClean="0"/>
              <a:t>    information do </a:t>
            </a:r>
            <a:r>
              <a:rPr lang="en-CA" sz="2000" dirty="0"/>
              <a:t>you </a:t>
            </a: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2000" dirty="0" smtClean="0"/>
              <a:t>    have</a:t>
            </a:r>
            <a:r>
              <a:rPr lang="en-CA" sz="2000" dirty="0"/>
              <a:t>?  What information </a:t>
            </a: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2000" dirty="0" smtClean="0"/>
              <a:t>    do </a:t>
            </a:r>
            <a:r>
              <a:rPr lang="en-CA" sz="2000" dirty="0"/>
              <a:t>you need?</a:t>
            </a:r>
          </a:p>
          <a:p>
            <a:endParaRPr lang="en-CA" dirty="0"/>
          </a:p>
        </p:txBody>
      </p:sp>
      <p:pic>
        <p:nvPicPr>
          <p:cNvPr id="5" name="Picture 4" descr="photo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642917"/>
            <a:ext cx="4000528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5" descr="photo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929066"/>
            <a:ext cx="2857520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Freeform 6"/>
          <p:cNvSpPr/>
          <p:nvPr/>
        </p:nvSpPr>
        <p:spPr>
          <a:xfrm>
            <a:off x="5412402" y="2103649"/>
            <a:ext cx="637051" cy="374074"/>
          </a:xfrm>
          <a:custGeom>
            <a:avLst/>
            <a:gdLst>
              <a:gd name="connsiteX0" fmla="*/ 380560 w 637051"/>
              <a:gd name="connsiteY0" fmla="*/ 47569 h 374074"/>
              <a:gd name="connsiteX1" fmla="*/ 354132 w 637051"/>
              <a:gd name="connsiteY1" fmla="*/ 26427 h 374074"/>
              <a:gd name="connsiteX2" fmla="*/ 338275 w 637051"/>
              <a:gd name="connsiteY2" fmla="*/ 10571 h 374074"/>
              <a:gd name="connsiteX3" fmla="*/ 274849 w 637051"/>
              <a:gd name="connsiteY3" fmla="*/ 0 h 374074"/>
              <a:gd name="connsiteX4" fmla="*/ 137425 w 637051"/>
              <a:gd name="connsiteY4" fmla="*/ 10571 h 374074"/>
              <a:gd name="connsiteX5" fmla="*/ 84569 w 637051"/>
              <a:gd name="connsiteY5" fmla="*/ 26427 h 374074"/>
              <a:gd name="connsiteX6" fmla="*/ 68712 w 637051"/>
              <a:gd name="connsiteY6" fmla="*/ 36998 h 374074"/>
              <a:gd name="connsiteX7" fmla="*/ 47570 w 637051"/>
              <a:gd name="connsiteY7" fmla="*/ 79283 h 374074"/>
              <a:gd name="connsiteX8" fmla="*/ 31714 w 637051"/>
              <a:gd name="connsiteY8" fmla="*/ 89854 h 374074"/>
              <a:gd name="connsiteX9" fmla="*/ 21143 w 637051"/>
              <a:gd name="connsiteY9" fmla="*/ 110996 h 374074"/>
              <a:gd name="connsiteX10" fmla="*/ 10571 w 637051"/>
              <a:gd name="connsiteY10" fmla="*/ 126853 h 374074"/>
              <a:gd name="connsiteX11" fmla="*/ 0 w 637051"/>
              <a:gd name="connsiteY11" fmla="*/ 158566 h 374074"/>
              <a:gd name="connsiteX12" fmla="*/ 10571 w 637051"/>
              <a:gd name="connsiteY12" fmla="*/ 248420 h 374074"/>
              <a:gd name="connsiteX13" fmla="*/ 26428 w 637051"/>
              <a:gd name="connsiteY13" fmla="*/ 264277 h 374074"/>
              <a:gd name="connsiteX14" fmla="*/ 79284 w 637051"/>
              <a:gd name="connsiteY14" fmla="*/ 295990 h 374074"/>
              <a:gd name="connsiteX15" fmla="*/ 100426 w 637051"/>
              <a:gd name="connsiteY15" fmla="*/ 301276 h 374074"/>
              <a:gd name="connsiteX16" fmla="*/ 137425 w 637051"/>
              <a:gd name="connsiteY16" fmla="*/ 322418 h 374074"/>
              <a:gd name="connsiteX17" fmla="*/ 169138 w 637051"/>
              <a:gd name="connsiteY17" fmla="*/ 327704 h 374074"/>
              <a:gd name="connsiteX18" fmla="*/ 216708 w 637051"/>
              <a:gd name="connsiteY18" fmla="*/ 338275 h 374074"/>
              <a:gd name="connsiteX19" fmla="*/ 327704 w 637051"/>
              <a:gd name="connsiteY19" fmla="*/ 348846 h 374074"/>
              <a:gd name="connsiteX20" fmla="*/ 364703 w 637051"/>
              <a:gd name="connsiteY20" fmla="*/ 359417 h 374074"/>
              <a:gd name="connsiteX21" fmla="*/ 554983 w 637051"/>
              <a:gd name="connsiteY21" fmla="*/ 359417 h 374074"/>
              <a:gd name="connsiteX22" fmla="*/ 591982 w 637051"/>
              <a:gd name="connsiteY22" fmla="*/ 343560 h 374074"/>
              <a:gd name="connsiteX23" fmla="*/ 607838 w 637051"/>
              <a:gd name="connsiteY23" fmla="*/ 338275 h 374074"/>
              <a:gd name="connsiteX24" fmla="*/ 623695 w 637051"/>
              <a:gd name="connsiteY24" fmla="*/ 322418 h 374074"/>
              <a:gd name="connsiteX25" fmla="*/ 618410 w 637051"/>
              <a:gd name="connsiteY25" fmla="*/ 200850 h 374074"/>
              <a:gd name="connsiteX26" fmla="*/ 602553 w 637051"/>
              <a:gd name="connsiteY26" fmla="*/ 126853 h 374074"/>
              <a:gd name="connsiteX27" fmla="*/ 586696 w 637051"/>
              <a:gd name="connsiteY27" fmla="*/ 110996 h 374074"/>
              <a:gd name="connsiteX28" fmla="*/ 560269 w 637051"/>
              <a:gd name="connsiteY28" fmla="*/ 89854 h 374074"/>
              <a:gd name="connsiteX29" fmla="*/ 507413 w 637051"/>
              <a:gd name="connsiteY29" fmla="*/ 63426 h 374074"/>
              <a:gd name="connsiteX30" fmla="*/ 491556 w 637051"/>
              <a:gd name="connsiteY30" fmla="*/ 47569 h 374074"/>
              <a:gd name="connsiteX31" fmla="*/ 470414 w 637051"/>
              <a:gd name="connsiteY31" fmla="*/ 42284 h 374074"/>
              <a:gd name="connsiteX32" fmla="*/ 433415 w 637051"/>
              <a:gd name="connsiteY32" fmla="*/ 26427 h 374074"/>
              <a:gd name="connsiteX33" fmla="*/ 417559 w 637051"/>
              <a:gd name="connsiteY33" fmla="*/ 15856 h 374074"/>
              <a:gd name="connsiteX34" fmla="*/ 380560 w 637051"/>
              <a:gd name="connsiteY34" fmla="*/ 47569 h 3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37051" h="374074">
                <a:moveTo>
                  <a:pt x="380560" y="47569"/>
                </a:moveTo>
                <a:cubicBezTo>
                  <a:pt x="369989" y="49331"/>
                  <a:pt x="384768" y="46850"/>
                  <a:pt x="354132" y="26427"/>
                </a:cubicBezTo>
                <a:cubicBezTo>
                  <a:pt x="347913" y="22281"/>
                  <a:pt x="344765" y="14280"/>
                  <a:pt x="338275" y="10571"/>
                </a:cubicBezTo>
                <a:cubicBezTo>
                  <a:pt x="328494" y="4982"/>
                  <a:pt x="275181" y="41"/>
                  <a:pt x="274849" y="0"/>
                </a:cubicBezTo>
                <a:cubicBezTo>
                  <a:pt x="229041" y="3524"/>
                  <a:pt x="183034" y="5043"/>
                  <a:pt x="137425" y="10571"/>
                </a:cubicBezTo>
                <a:cubicBezTo>
                  <a:pt x="127922" y="11723"/>
                  <a:pt x="98324" y="21843"/>
                  <a:pt x="84569" y="26427"/>
                </a:cubicBezTo>
                <a:cubicBezTo>
                  <a:pt x="79283" y="29951"/>
                  <a:pt x="73204" y="32506"/>
                  <a:pt x="68712" y="36998"/>
                </a:cubicBezTo>
                <a:cubicBezTo>
                  <a:pt x="48865" y="56845"/>
                  <a:pt x="66494" y="52789"/>
                  <a:pt x="47570" y="79283"/>
                </a:cubicBezTo>
                <a:cubicBezTo>
                  <a:pt x="43878" y="84452"/>
                  <a:pt x="36999" y="86330"/>
                  <a:pt x="31714" y="89854"/>
                </a:cubicBezTo>
                <a:cubicBezTo>
                  <a:pt x="28190" y="96901"/>
                  <a:pt x="25052" y="104155"/>
                  <a:pt x="21143" y="110996"/>
                </a:cubicBezTo>
                <a:cubicBezTo>
                  <a:pt x="17991" y="116512"/>
                  <a:pt x="13151" y="121048"/>
                  <a:pt x="10571" y="126853"/>
                </a:cubicBezTo>
                <a:cubicBezTo>
                  <a:pt x="6045" y="137035"/>
                  <a:pt x="0" y="158566"/>
                  <a:pt x="0" y="158566"/>
                </a:cubicBezTo>
                <a:cubicBezTo>
                  <a:pt x="3524" y="188517"/>
                  <a:pt x="3257" y="219163"/>
                  <a:pt x="10571" y="248420"/>
                </a:cubicBezTo>
                <a:cubicBezTo>
                  <a:pt x="12384" y="255672"/>
                  <a:pt x="20528" y="259688"/>
                  <a:pt x="26428" y="264277"/>
                </a:cubicBezTo>
                <a:cubicBezTo>
                  <a:pt x="37877" y="273182"/>
                  <a:pt x="63411" y="290038"/>
                  <a:pt x="79284" y="295990"/>
                </a:cubicBezTo>
                <a:cubicBezTo>
                  <a:pt x="86086" y="298541"/>
                  <a:pt x="93379" y="299514"/>
                  <a:pt x="100426" y="301276"/>
                </a:cubicBezTo>
                <a:cubicBezTo>
                  <a:pt x="111045" y="308355"/>
                  <a:pt x="125229" y="318759"/>
                  <a:pt x="137425" y="322418"/>
                </a:cubicBezTo>
                <a:cubicBezTo>
                  <a:pt x="147690" y="325497"/>
                  <a:pt x="158629" y="325602"/>
                  <a:pt x="169138" y="327704"/>
                </a:cubicBezTo>
                <a:cubicBezTo>
                  <a:pt x="204187" y="334714"/>
                  <a:pt x="176736" y="332126"/>
                  <a:pt x="216708" y="338275"/>
                </a:cubicBezTo>
                <a:cubicBezTo>
                  <a:pt x="257370" y="344531"/>
                  <a:pt x="284316" y="345508"/>
                  <a:pt x="327704" y="348846"/>
                </a:cubicBezTo>
                <a:cubicBezTo>
                  <a:pt x="340037" y="352370"/>
                  <a:pt x="352205" y="356533"/>
                  <a:pt x="364703" y="359417"/>
                </a:cubicBezTo>
                <a:cubicBezTo>
                  <a:pt x="428220" y="374074"/>
                  <a:pt x="486187" y="361710"/>
                  <a:pt x="554983" y="359417"/>
                </a:cubicBezTo>
                <a:cubicBezTo>
                  <a:pt x="567316" y="354131"/>
                  <a:pt x="579524" y="348543"/>
                  <a:pt x="591982" y="343560"/>
                </a:cubicBezTo>
                <a:cubicBezTo>
                  <a:pt x="597155" y="341491"/>
                  <a:pt x="603202" y="341365"/>
                  <a:pt x="607838" y="338275"/>
                </a:cubicBezTo>
                <a:cubicBezTo>
                  <a:pt x="614058" y="334129"/>
                  <a:pt x="618409" y="327704"/>
                  <a:pt x="623695" y="322418"/>
                </a:cubicBezTo>
                <a:cubicBezTo>
                  <a:pt x="637051" y="268997"/>
                  <a:pt x="630178" y="306756"/>
                  <a:pt x="618410" y="200850"/>
                </a:cubicBezTo>
                <a:cubicBezTo>
                  <a:pt x="617376" y="191547"/>
                  <a:pt x="613196" y="137496"/>
                  <a:pt x="602553" y="126853"/>
                </a:cubicBezTo>
                <a:cubicBezTo>
                  <a:pt x="597267" y="121567"/>
                  <a:pt x="591481" y="116739"/>
                  <a:pt x="586696" y="110996"/>
                </a:cubicBezTo>
                <a:cubicBezTo>
                  <a:pt x="568306" y="88927"/>
                  <a:pt x="586299" y="98530"/>
                  <a:pt x="560269" y="89854"/>
                </a:cubicBezTo>
                <a:cubicBezTo>
                  <a:pt x="522511" y="64683"/>
                  <a:pt x="540881" y="71794"/>
                  <a:pt x="507413" y="63426"/>
                </a:cubicBezTo>
                <a:cubicBezTo>
                  <a:pt x="502127" y="58140"/>
                  <a:pt x="498046" y="51278"/>
                  <a:pt x="491556" y="47569"/>
                </a:cubicBezTo>
                <a:cubicBezTo>
                  <a:pt x="485249" y="43965"/>
                  <a:pt x="477399" y="44280"/>
                  <a:pt x="470414" y="42284"/>
                </a:cubicBezTo>
                <a:cubicBezTo>
                  <a:pt x="455594" y="38050"/>
                  <a:pt x="447504" y="34478"/>
                  <a:pt x="433415" y="26427"/>
                </a:cubicBezTo>
                <a:cubicBezTo>
                  <a:pt x="427900" y="23275"/>
                  <a:pt x="423364" y="18436"/>
                  <a:pt x="417559" y="15856"/>
                </a:cubicBezTo>
                <a:cubicBezTo>
                  <a:pt x="407376" y="11330"/>
                  <a:pt x="391131" y="45807"/>
                  <a:pt x="380560" y="47569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 7"/>
          <p:cNvSpPr/>
          <p:nvPr/>
        </p:nvSpPr>
        <p:spPr>
          <a:xfrm>
            <a:off x="6785900" y="2161790"/>
            <a:ext cx="1040530" cy="512698"/>
          </a:xfrm>
          <a:custGeom>
            <a:avLst/>
            <a:gdLst>
              <a:gd name="connsiteX0" fmla="*/ 656153 w 1040530"/>
              <a:gd name="connsiteY0" fmla="*/ 21142 h 512698"/>
              <a:gd name="connsiteX1" fmla="*/ 619154 w 1040530"/>
              <a:gd name="connsiteY1" fmla="*/ 10571 h 512698"/>
              <a:gd name="connsiteX2" fmla="*/ 592727 w 1040530"/>
              <a:gd name="connsiteY2" fmla="*/ 15856 h 512698"/>
              <a:gd name="connsiteX3" fmla="*/ 529300 w 1040530"/>
              <a:gd name="connsiteY3" fmla="*/ 21142 h 512698"/>
              <a:gd name="connsiteX4" fmla="*/ 497587 w 1040530"/>
              <a:gd name="connsiteY4" fmla="*/ 42284 h 512698"/>
              <a:gd name="connsiteX5" fmla="*/ 413018 w 1040530"/>
              <a:gd name="connsiteY5" fmla="*/ 63426 h 512698"/>
              <a:gd name="connsiteX6" fmla="*/ 381305 w 1040530"/>
              <a:gd name="connsiteY6" fmla="*/ 73997 h 512698"/>
              <a:gd name="connsiteX7" fmla="*/ 365448 w 1040530"/>
              <a:gd name="connsiteY7" fmla="*/ 79283 h 512698"/>
              <a:gd name="connsiteX8" fmla="*/ 333735 w 1040530"/>
              <a:gd name="connsiteY8" fmla="*/ 100425 h 512698"/>
              <a:gd name="connsiteX9" fmla="*/ 302021 w 1040530"/>
              <a:gd name="connsiteY9" fmla="*/ 105711 h 512698"/>
              <a:gd name="connsiteX10" fmla="*/ 222738 w 1040530"/>
              <a:gd name="connsiteY10" fmla="*/ 132138 h 512698"/>
              <a:gd name="connsiteX11" fmla="*/ 206882 w 1040530"/>
              <a:gd name="connsiteY11" fmla="*/ 137424 h 512698"/>
              <a:gd name="connsiteX12" fmla="*/ 175168 w 1040530"/>
              <a:gd name="connsiteY12" fmla="*/ 142709 h 512698"/>
              <a:gd name="connsiteX13" fmla="*/ 143455 w 1040530"/>
              <a:gd name="connsiteY13" fmla="*/ 169137 h 512698"/>
              <a:gd name="connsiteX14" fmla="*/ 101171 w 1040530"/>
              <a:gd name="connsiteY14" fmla="*/ 179708 h 512698"/>
              <a:gd name="connsiteX15" fmla="*/ 90599 w 1040530"/>
              <a:gd name="connsiteY15" fmla="*/ 190279 h 512698"/>
              <a:gd name="connsiteX16" fmla="*/ 74743 w 1040530"/>
              <a:gd name="connsiteY16" fmla="*/ 195565 h 512698"/>
              <a:gd name="connsiteX17" fmla="*/ 58886 w 1040530"/>
              <a:gd name="connsiteY17" fmla="*/ 206136 h 512698"/>
              <a:gd name="connsiteX18" fmla="*/ 32458 w 1040530"/>
              <a:gd name="connsiteY18" fmla="*/ 237849 h 512698"/>
              <a:gd name="connsiteX19" fmla="*/ 21887 w 1040530"/>
              <a:gd name="connsiteY19" fmla="*/ 253706 h 512698"/>
              <a:gd name="connsiteX20" fmla="*/ 16602 w 1040530"/>
              <a:gd name="connsiteY20" fmla="*/ 285419 h 512698"/>
              <a:gd name="connsiteX21" fmla="*/ 16602 w 1040530"/>
              <a:gd name="connsiteY21" fmla="*/ 338275 h 512698"/>
              <a:gd name="connsiteX22" fmla="*/ 48315 w 1040530"/>
              <a:gd name="connsiteY22" fmla="*/ 359417 h 512698"/>
              <a:gd name="connsiteX23" fmla="*/ 69457 w 1040530"/>
              <a:gd name="connsiteY23" fmla="*/ 375274 h 512698"/>
              <a:gd name="connsiteX24" fmla="*/ 90599 w 1040530"/>
              <a:gd name="connsiteY24" fmla="*/ 380559 h 512698"/>
              <a:gd name="connsiteX25" fmla="*/ 106456 w 1040530"/>
              <a:gd name="connsiteY25" fmla="*/ 385845 h 512698"/>
              <a:gd name="connsiteX26" fmla="*/ 138169 w 1040530"/>
              <a:gd name="connsiteY26" fmla="*/ 401701 h 512698"/>
              <a:gd name="connsiteX27" fmla="*/ 185739 w 1040530"/>
              <a:gd name="connsiteY27" fmla="*/ 428129 h 512698"/>
              <a:gd name="connsiteX28" fmla="*/ 222738 w 1040530"/>
              <a:gd name="connsiteY28" fmla="*/ 443986 h 512698"/>
              <a:gd name="connsiteX29" fmla="*/ 243880 w 1040530"/>
              <a:gd name="connsiteY29" fmla="*/ 449271 h 512698"/>
              <a:gd name="connsiteX30" fmla="*/ 270308 w 1040530"/>
              <a:gd name="connsiteY30" fmla="*/ 459842 h 512698"/>
              <a:gd name="connsiteX31" fmla="*/ 286165 w 1040530"/>
              <a:gd name="connsiteY31" fmla="*/ 475699 h 512698"/>
              <a:gd name="connsiteX32" fmla="*/ 354877 w 1040530"/>
              <a:gd name="connsiteY32" fmla="*/ 491556 h 512698"/>
              <a:gd name="connsiteX33" fmla="*/ 465873 w 1040530"/>
              <a:gd name="connsiteY33" fmla="*/ 502127 h 512698"/>
              <a:gd name="connsiteX34" fmla="*/ 571584 w 1040530"/>
              <a:gd name="connsiteY34" fmla="*/ 512698 h 512698"/>
              <a:gd name="connsiteX35" fmla="*/ 767150 w 1040530"/>
              <a:gd name="connsiteY35" fmla="*/ 502127 h 512698"/>
              <a:gd name="connsiteX36" fmla="*/ 788292 w 1040530"/>
              <a:gd name="connsiteY36" fmla="*/ 491556 h 512698"/>
              <a:gd name="connsiteX37" fmla="*/ 820005 w 1040530"/>
              <a:gd name="connsiteY37" fmla="*/ 486270 h 512698"/>
              <a:gd name="connsiteX38" fmla="*/ 846433 w 1040530"/>
              <a:gd name="connsiteY38" fmla="*/ 480985 h 512698"/>
              <a:gd name="connsiteX39" fmla="*/ 867575 w 1040530"/>
              <a:gd name="connsiteY39" fmla="*/ 470413 h 512698"/>
              <a:gd name="connsiteX40" fmla="*/ 894003 w 1040530"/>
              <a:gd name="connsiteY40" fmla="*/ 459842 h 512698"/>
              <a:gd name="connsiteX41" fmla="*/ 941573 w 1040530"/>
              <a:gd name="connsiteY41" fmla="*/ 406987 h 512698"/>
              <a:gd name="connsiteX42" fmla="*/ 978572 w 1040530"/>
              <a:gd name="connsiteY42" fmla="*/ 369988 h 512698"/>
              <a:gd name="connsiteX43" fmla="*/ 1010285 w 1040530"/>
              <a:gd name="connsiteY43" fmla="*/ 343560 h 512698"/>
              <a:gd name="connsiteX44" fmla="*/ 1020856 w 1040530"/>
              <a:gd name="connsiteY44" fmla="*/ 280134 h 512698"/>
              <a:gd name="connsiteX45" fmla="*/ 1036713 w 1040530"/>
              <a:gd name="connsiteY45" fmla="*/ 227278 h 512698"/>
              <a:gd name="connsiteX46" fmla="*/ 1010285 w 1040530"/>
              <a:gd name="connsiteY46" fmla="*/ 158566 h 512698"/>
              <a:gd name="connsiteX47" fmla="*/ 999714 w 1040530"/>
              <a:gd name="connsiteY47" fmla="*/ 126853 h 512698"/>
              <a:gd name="connsiteX48" fmla="*/ 968001 w 1040530"/>
              <a:gd name="connsiteY48" fmla="*/ 116282 h 512698"/>
              <a:gd name="connsiteX49" fmla="*/ 941573 w 1040530"/>
              <a:gd name="connsiteY49" fmla="*/ 95139 h 512698"/>
              <a:gd name="connsiteX50" fmla="*/ 904574 w 1040530"/>
              <a:gd name="connsiteY50" fmla="*/ 73997 h 512698"/>
              <a:gd name="connsiteX51" fmla="*/ 894003 w 1040530"/>
              <a:gd name="connsiteY51" fmla="*/ 58141 h 512698"/>
              <a:gd name="connsiteX52" fmla="*/ 851718 w 1040530"/>
              <a:gd name="connsiteY52" fmla="*/ 42284 h 512698"/>
              <a:gd name="connsiteX53" fmla="*/ 814720 w 1040530"/>
              <a:gd name="connsiteY53" fmla="*/ 26427 h 512698"/>
              <a:gd name="connsiteX54" fmla="*/ 772435 w 1040530"/>
              <a:gd name="connsiteY54" fmla="*/ 15856 h 512698"/>
              <a:gd name="connsiteX55" fmla="*/ 719580 w 1040530"/>
              <a:gd name="connsiteY55" fmla="*/ 0 h 512698"/>
              <a:gd name="connsiteX56" fmla="*/ 677295 w 1040530"/>
              <a:gd name="connsiteY56" fmla="*/ 10571 h 512698"/>
              <a:gd name="connsiteX57" fmla="*/ 650868 w 1040530"/>
              <a:gd name="connsiteY57" fmla="*/ 15856 h 512698"/>
              <a:gd name="connsiteX58" fmla="*/ 656153 w 1040530"/>
              <a:gd name="connsiteY58" fmla="*/ 21142 h 512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040530" h="512698">
                <a:moveTo>
                  <a:pt x="656153" y="21142"/>
                </a:moveTo>
                <a:cubicBezTo>
                  <a:pt x="650867" y="20261"/>
                  <a:pt x="631936" y="11636"/>
                  <a:pt x="619154" y="10571"/>
                </a:cubicBezTo>
                <a:cubicBezTo>
                  <a:pt x="610202" y="9825"/>
                  <a:pt x="601649" y="14806"/>
                  <a:pt x="592727" y="15856"/>
                </a:cubicBezTo>
                <a:cubicBezTo>
                  <a:pt x="571657" y="18335"/>
                  <a:pt x="550442" y="19380"/>
                  <a:pt x="529300" y="21142"/>
                </a:cubicBezTo>
                <a:cubicBezTo>
                  <a:pt x="518729" y="28189"/>
                  <a:pt x="509335" y="37447"/>
                  <a:pt x="497587" y="42284"/>
                </a:cubicBezTo>
                <a:cubicBezTo>
                  <a:pt x="443625" y="64504"/>
                  <a:pt x="453399" y="52413"/>
                  <a:pt x="413018" y="63426"/>
                </a:cubicBezTo>
                <a:cubicBezTo>
                  <a:pt x="402268" y="66358"/>
                  <a:pt x="391876" y="70473"/>
                  <a:pt x="381305" y="73997"/>
                </a:cubicBezTo>
                <a:cubicBezTo>
                  <a:pt x="376019" y="75759"/>
                  <a:pt x="370084" y="76192"/>
                  <a:pt x="365448" y="79283"/>
                </a:cubicBezTo>
                <a:cubicBezTo>
                  <a:pt x="354877" y="86330"/>
                  <a:pt x="346267" y="98336"/>
                  <a:pt x="333735" y="100425"/>
                </a:cubicBezTo>
                <a:cubicBezTo>
                  <a:pt x="323164" y="102187"/>
                  <a:pt x="312326" y="102767"/>
                  <a:pt x="302021" y="105711"/>
                </a:cubicBezTo>
                <a:cubicBezTo>
                  <a:pt x="275236" y="113364"/>
                  <a:pt x="249166" y="123329"/>
                  <a:pt x="222738" y="132138"/>
                </a:cubicBezTo>
                <a:cubicBezTo>
                  <a:pt x="217453" y="133900"/>
                  <a:pt x="212378" y="136508"/>
                  <a:pt x="206882" y="137424"/>
                </a:cubicBezTo>
                <a:lnTo>
                  <a:pt x="175168" y="142709"/>
                </a:lnTo>
                <a:cubicBezTo>
                  <a:pt x="166490" y="151388"/>
                  <a:pt x="154228" y="164648"/>
                  <a:pt x="143455" y="169137"/>
                </a:cubicBezTo>
                <a:cubicBezTo>
                  <a:pt x="130044" y="174725"/>
                  <a:pt x="115266" y="176184"/>
                  <a:pt x="101171" y="179708"/>
                </a:cubicBezTo>
                <a:cubicBezTo>
                  <a:pt x="97647" y="183232"/>
                  <a:pt x="94872" y="187715"/>
                  <a:pt x="90599" y="190279"/>
                </a:cubicBezTo>
                <a:cubicBezTo>
                  <a:pt x="85822" y="193145"/>
                  <a:pt x="79726" y="193073"/>
                  <a:pt x="74743" y="195565"/>
                </a:cubicBezTo>
                <a:cubicBezTo>
                  <a:pt x="69061" y="198406"/>
                  <a:pt x="64172" y="202612"/>
                  <a:pt x="58886" y="206136"/>
                </a:cubicBezTo>
                <a:cubicBezTo>
                  <a:pt x="32640" y="245506"/>
                  <a:pt x="66373" y="197152"/>
                  <a:pt x="32458" y="237849"/>
                </a:cubicBezTo>
                <a:cubicBezTo>
                  <a:pt x="28391" y="242729"/>
                  <a:pt x="25411" y="248420"/>
                  <a:pt x="21887" y="253706"/>
                </a:cubicBezTo>
                <a:cubicBezTo>
                  <a:pt x="20125" y="264277"/>
                  <a:pt x="18927" y="274957"/>
                  <a:pt x="16602" y="285419"/>
                </a:cubicBezTo>
                <a:cubicBezTo>
                  <a:pt x="12084" y="305749"/>
                  <a:pt x="0" y="312187"/>
                  <a:pt x="16602" y="338275"/>
                </a:cubicBezTo>
                <a:cubicBezTo>
                  <a:pt x="23423" y="348994"/>
                  <a:pt x="38151" y="351794"/>
                  <a:pt x="48315" y="359417"/>
                </a:cubicBezTo>
                <a:cubicBezTo>
                  <a:pt x="55362" y="364703"/>
                  <a:pt x="61578" y="371334"/>
                  <a:pt x="69457" y="375274"/>
                </a:cubicBezTo>
                <a:cubicBezTo>
                  <a:pt x="75954" y="378523"/>
                  <a:pt x="83614" y="378563"/>
                  <a:pt x="90599" y="380559"/>
                </a:cubicBezTo>
                <a:cubicBezTo>
                  <a:pt x="95956" y="382090"/>
                  <a:pt x="101473" y="383353"/>
                  <a:pt x="106456" y="385845"/>
                </a:cubicBezTo>
                <a:cubicBezTo>
                  <a:pt x="147436" y="406335"/>
                  <a:pt x="98319" y="388418"/>
                  <a:pt x="138169" y="401701"/>
                </a:cubicBezTo>
                <a:cubicBezTo>
                  <a:pt x="166244" y="429776"/>
                  <a:pt x="140467" y="408726"/>
                  <a:pt x="185739" y="428129"/>
                </a:cubicBezTo>
                <a:cubicBezTo>
                  <a:pt x="198072" y="433415"/>
                  <a:pt x="210128" y="439401"/>
                  <a:pt x="222738" y="443986"/>
                </a:cubicBezTo>
                <a:cubicBezTo>
                  <a:pt x="229565" y="446468"/>
                  <a:pt x="236989" y="446974"/>
                  <a:pt x="243880" y="449271"/>
                </a:cubicBezTo>
                <a:cubicBezTo>
                  <a:pt x="252881" y="452271"/>
                  <a:pt x="261499" y="456318"/>
                  <a:pt x="270308" y="459842"/>
                </a:cubicBezTo>
                <a:cubicBezTo>
                  <a:pt x="275594" y="465128"/>
                  <a:pt x="279479" y="472356"/>
                  <a:pt x="286165" y="475699"/>
                </a:cubicBezTo>
                <a:cubicBezTo>
                  <a:pt x="301544" y="483388"/>
                  <a:pt x="337186" y="489029"/>
                  <a:pt x="354877" y="491556"/>
                </a:cubicBezTo>
                <a:cubicBezTo>
                  <a:pt x="411362" y="499625"/>
                  <a:pt x="396897" y="495856"/>
                  <a:pt x="465873" y="502127"/>
                </a:cubicBezTo>
                <a:lnTo>
                  <a:pt x="571584" y="512698"/>
                </a:lnTo>
                <a:lnTo>
                  <a:pt x="767150" y="502127"/>
                </a:lnTo>
                <a:cubicBezTo>
                  <a:pt x="774950" y="501013"/>
                  <a:pt x="780745" y="493820"/>
                  <a:pt x="788292" y="491556"/>
                </a:cubicBezTo>
                <a:cubicBezTo>
                  <a:pt x="798557" y="488476"/>
                  <a:pt x="809461" y="488187"/>
                  <a:pt x="820005" y="486270"/>
                </a:cubicBezTo>
                <a:cubicBezTo>
                  <a:pt x="828844" y="484663"/>
                  <a:pt x="837624" y="482747"/>
                  <a:pt x="846433" y="480985"/>
                </a:cubicBezTo>
                <a:cubicBezTo>
                  <a:pt x="853480" y="477461"/>
                  <a:pt x="860375" y="473613"/>
                  <a:pt x="867575" y="470413"/>
                </a:cubicBezTo>
                <a:cubicBezTo>
                  <a:pt x="876245" y="466559"/>
                  <a:pt x="886330" y="465422"/>
                  <a:pt x="894003" y="459842"/>
                </a:cubicBezTo>
                <a:cubicBezTo>
                  <a:pt x="930554" y="433260"/>
                  <a:pt x="917566" y="433395"/>
                  <a:pt x="941573" y="406987"/>
                </a:cubicBezTo>
                <a:cubicBezTo>
                  <a:pt x="953305" y="394081"/>
                  <a:pt x="966239" y="382321"/>
                  <a:pt x="978572" y="369988"/>
                </a:cubicBezTo>
                <a:cubicBezTo>
                  <a:pt x="998922" y="349637"/>
                  <a:pt x="988206" y="358279"/>
                  <a:pt x="1010285" y="343560"/>
                </a:cubicBezTo>
                <a:cubicBezTo>
                  <a:pt x="1013809" y="322418"/>
                  <a:pt x="1012896" y="300035"/>
                  <a:pt x="1020856" y="280134"/>
                </a:cubicBezTo>
                <a:cubicBezTo>
                  <a:pt x="1034763" y="245365"/>
                  <a:pt x="1029566" y="263010"/>
                  <a:pt x="1036713" y="227278"/>
                </a:cubicBezTo>
                <a:cubicBezTo>
                  <a:pt x="1013874" y="135922"/>
                  <a:pt x="1040530" y="225104"/>
                  <a:pt x="1010285" y="158566"/>
                </a:cubicBezTo>
                <a:cubicBezTo>
                  <a:pt x="1005674" y="148422"/>
                  <a:pt x="1010285" y="130377"/>
                  <a:pt x="999714" y="126853"/>
                </a:cubicBezTo>
                <a:lnTo>
                  <a:pt x="968001" y="116282"/>
                </a:lnTo>
                <a:cubicBezTo>
                  <a:pt x="947941" y="86194"/>
                  <a:pt x="969066" y="110850"/>
                  <a:pt x="941573" y="95139"/>
                </a:cubicBezTo>
                <a:cubicBezTo>
                  <a:pt x="896776" y="69541"/>
                  <a:pt x="940930" y="86116"/>
                  <a:pt x="904574" y="73997"/>
                </a:cubicBezTo>
                <a:cubicBezTo>
                  <a:pt x="901050" y="68712"/>
                  <a:pt x="898495" y="62633"/>
                  <a:pt x="894003" y="58141"/>
                </a:cubicBezTo>
                <a:cubicBezTo>
                  <a:pt x="880393" y="44531"/>
                  <a:pt x="870626" y="46066"/>
                  <a:pt x="851718" y="42284"/>
                </a:cubicBezTo>
                <a:cubicBezTo>
                  <a:pt x="834397" y="33624"/>
                  <a:pt x="831825" y="31092"/>
                  <a:pt x="814720" y="26427"/>
                </a:cubicBezTo>
                <a:cubicBezTo>
                  <a:pt x="800703" y="22604"/>
                  <a:pt x="786218" y="20450"/>
                  <a:pt x="772435" y="15856"/>
                </a:cubicBezTo>
                <a:cubicBezTo>
                  <a:pt x="744411" y="6515"/>
                  <a:pt x="761936" y="12102"/>
                  <a:pt x="719580" y="0"/>
                </a:cubicBezTo>
                <a:cubicBezTo>
                  <a:pt x="705485" y="3524"/>
                  <a:pt x="691542" y="7722"/>
                  <a:pt x="677295" y="10571"/>
                </a:cubicBezTo>
                <a:cubicBezTo>
                  <a:pt x="668486" y="12333"/>
                  <a:pt x="659535" y="13492"/>
                  <a:pt x="650868" y="15856"/>
                </a:cubicBezTo>
                <a:cubicBezTo>
                  <a:pt x="619629" y="24375"/>
                  <a:pt x="661439" y="22023"/>
                  <a:pt x="656153" y="21142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66" name="Picture 26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500042"/>
            <a:ext cx="555625" cy="53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Now What?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Make a Plan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CA" dirty="0"/>
              <a:t>How will you solve the problem?</a:t>
            </a:r>
          </a:p>
          <a:p>
            <a:pPr lvl="0"/>
            <a:r>
              <a:rPr lang="en-CA" dirty="0"/>
              <a:t>What strategies might be helpful?</a:t>
            </a:r>
          </a:p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Carry Out the Plan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CA" dirty="0"/>
              <a:t>Apply the strategies, and show how you solved the problem</a:t>
            </a:r>
          </a:p>
          <a:p>
            <a:pPr lvl="0"/>
            <a:r>
              <a:rPr lang="en-CA" dirty="0"/>
              <a:t>Include all the steps to show your thinking</a:t>
            </a:r>
          </a:p>
          <a:p>
            <a:endParaRPr lang="en-CA" dirty="0"/>
          </a:p>
        </p:txBody>
      </p:sp>
      <p:pic>
        <p:nvPicPr>
          <p:cNvPr id="55" name="Picture 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643050"/>
            <a:ext cx="642938" cy="434975"/>
          </a:xfrm>
          <a:prstGeom prst="rect">
            <a:avLst/>
          </a:prstGeom>
          <a:noFill/>
        </p:spPr>
      </p:pic>
      <p:pic>
        <p:nvPicPr>
          <p:cNvPr id="267" name="Picture 2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2977">
            <a:off x="7171863" y="1523238"/>
            <a:ext cx="444500" cy="530225"/>
          </a:xfrm>
          <a:prstGeom prst="rect">
            <a:avLst/>
          </a:prstGeom>
          <a:noFill/>
        </p:spPr>
      </p:pic>
      <p:pic>
        <p:nvPicPr>
          <p:cNvPr id="2053" name="Picture 5" descr="C:\Users\teschow\AppData\Local\Microsoft\Windows\INetCache\IE\7W0EYA6M\MC90007884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4286256"/>
            <a:ext cx="1522541" cy="1838327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857620" y="5214950"/>
            <a:ext cx="3337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12-15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58162" cy="1143000"/>
          </a:xfrm>
        </p:spPr>
        <p:txBody>
          <a:bodyPr/>
          <a:lstStyle/>
          <a:p>
            <a:r>
              <a:rPr lang="en-CA" b="1" dirty="0" smtClean="0"/>
              <a:t>Remember to Check/Reflect…</a:t>
            </a:r>
            <a:endParaRPr lang="en-CA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lvl="0"/>
            <a:r>
              <a:rPr lang="en-CA" sz="2800" dirty="0"/>
              <a:t>Does your answer make sense? </a:t>
            </a:r>
            <a:r>
              <a:rPr lang="en-CA" sz="2800" dirty="0" smtClean="0"/>
              <a:t>(Is it </a:t>
            </a:r>
            <a:r>
              <a:rPr lang="en-CA" sz="2800" b="1" i="1" dirty="0" smtClean="0"/>
              <a:t>reasonable</a:t>
            </a:r>
            <a:r>
              <a:rPr lang="en-CA" sz="2800" dirty="0" smtClean="0"/>
              <a:t>?)</a:t>
            </a:r>
            <a:endParaRPr lang="en-CA" sz="2800" dirty="0"/>
          </a:p>
          <a:p>
            <a:pPr lvl="0"/>
            <a:r>
              <a:rPr lang="en-CA" sz="2800" dirty="0"/>
              <a:t>Is your answer correct? How do you know?</a:t>
            </a:r>
          </a:p>
          <a:p>
            <a:pPr lvl="0"/>
            <a:r>
              <a:rPr lang="en-CA" sz="2800" dirty="0"/>
              <a:t>Are there other possible solutions? How do you know?</a:t>
            </a:r>
          </a:p>
          <a:p>
            <a:pPr lvl="0"/>
            <a:r>
              <a:rPr lang="en-CA" sz="2800" dirty="0"/>
              <a:t>What was easy/hard about solving this problem?</a:t>
            </a:r>
          </a:p>
          <a:p>
            <a:endParaRPr lang="en-CA" dirty="0"/>
          </a:p>
        </p:txBody>
      </p:sp>
      <p:pic>
        <p:nvPicPr>
          <p:cNvPr id="57" name="Picture 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677984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154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Much Did Ms. Teschow Spend on Math Folders at Staples?</vt:lpstr>
      <vt:lpstr>Person D…</vt:lpstr>
      <vt:lpstr>Step 1:  Understand the Problem</vt:lpstr>
      <vt:lpstr>Now What?</vt:lpstr>
      <vt:lpstr>Remember to Check/Reflect…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Did Ms. Teschow Spend on Math Folders at Staples?</dc:title>
  <dc:creator>teschow</dc:creator>
  <cp:lastModifiedBy>teschow</cp:lastModifiedBy>
  <cp:revision>5</cp:revision>
  <dcterms:created xsi:type="dcterms:W3CDTF">2014-09-07T02:05:27Z</dcterms:created>
  <dcterms:modified xsi:type="dcterms:W3CDTF">2014-09-08T02:20:18Z</dcterms:modified>
</cp:coreProperties>
</file>